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 /><Relationship Id="rId2" Type="http://schemas.openxmlformats.org/package/2006/relationships/metadata/thumbnail" Target="docProps/thumbnail.jpeg" /><Relationship Id="rId1" Type="http://schemas.openxmlformats.org/officeDocument/2006/relationships/officeDocument" Target="ppt/presentation.xml" /><Relationship Id="rId4" Type="http://schemas.openxmlformats.org/officeDocument/2006/relationships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8288000" cy="10287000"/>
  <p:notesSz cx="6858000" cy="9144000"/>
  <p:embeddedFontLst>
    <p:embeddedFont>
      <p:font typeface="210 OmniGothic 020" panose="02020603020101020101" pitchFamily="18" charset="-127"/>
      <p:regular r:id="rId11"/>
    </p:embeddedFont>
    <p:embeddedFont>
      <p:font typeface="210 OmniGothic 030" panose="02020603020101020101" pitchFamily="18" charset="-127"/>
      <p:regular r:id="rId12"/>
    </p:embeddedFont>
    <p:embeddedFont>
      <p:font typeface="Gmarket Sans Medium" panose="02000000000000000000" pitchFamily="2" charset="-127"/>
      <p:regular r:id="rId13"/>
    </p:embeddedFont>
    <p:embeddedFont>
      <p:font typeface="Pretendard Black" panose="02000A03000000020004" pitchFamily="2" charset="-127"/>
      <p:bold r:id="rId14"/>
    </p:embeddedFont>
    <p:embeddedFont>
      <p:font typeface="Pretendard Light" panose="02000403000000020004" pitchFamily="2" charset="-127"/>
      <p:regular r:id="rId15"/>
    </p:embeddedFont>
    <p:embeddedFont>
      <p:font typeface="Pretendard SemiBold" panose="02000703000000020004" pitchFamily="2" charset="-127"/>
      <p:bold r:id="rId16"/>
    </p:embeddedFont>
    <p:embeddedFont>
      <p:font typeface="SB AggroOTF Bold" panose="02020503020101020101" pitchFamily="18" charset="-127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font" Target="fonts/font3.fntdata" /><Relationship Id="rId18" Type="http://schemas.openxmlformats.org/officeDocument/2006/relationships/presProps" Target="presProps.xml" /><Relationship Id="rId3" Type="http://schemas.openxmlformats.org/officeDocument/2006/relationships/slide" Target="slides/slide2.xml" /><Relationship Id="rId21" Type="http://schemas.openxmlformats.org/officeDocument/2006/relationships/tableStyles" Target="tableStyles.xml" /><Relationship Id="rId7" Type="http://schemas.openxmlformats.org/officeDocument/2006/relationships/slide" Target="slides/slide6.xml" /><Relationship Id="rId12" Type="http://schemas.openxmlformats.org/officeDocument/2006/relationships/font" Target="fonts/font2.fntdata" /><Relationship Id="rId17" Type="http://schemas.openxmlformats.org/officeDocument/2006/relationships/font" Target="fonts/font7.fntdata" /><Relationship Id="rId2" Type="http://schemas.openxmlformats.org/officeDocument/2006/relationships/slide" Target="slides/slide1.xml" /><Relationship Id="rId16" Type="http://schemas.openxmlformats.org/officeDocument/2006/relationships/font" Target="fonts/font6.fntdata" /><Relationship Id="rId20" Type="http://schemas.openxmlformats.org/officeDocument/2006/relationships/theme" Target="theme/theme1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font" Target="fonts/font1.fntdata" /><Relationship Id="rId5" Type="http://schemas.openxmlformats.org/officeDocument/2006/relationships/slide" Target="slides/slide4.xml" /><Relationship Id="rId15" Type="http://schemas.openxmlformats.org/officeDocument/2006/relationships/font" Target="fonts/font5.fntdata" /><Relationship Id="rId10" Type="http://schemas.openxmlformats.org/officeDocument/2006/relationships/slide" Target="slides/slide9.xml" /><Relationship Id="rId19" Type="http://schemas.openxmlformats.org/officeDocument/2006/relationships/viewProps" Target="viewProps.xml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font" Target="fonts/font4.fntdata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 /><Relationship Id="rId2" Type="http://schemas.openxmlformats.org/officeDocument/2006/relationships/image" Target="../media/image1.png" /><Relationship Id="rId1" Type="http://schemas.openxmlformats.org/officeDocument/2006/relationships/slideLayout" Target="../slideLayouts/slideLayout7.xml" /><Relationship Id="rId5" Type="http://schemas.openxmlformats.org/officeDocument/2006/relationships/image" Target="../media/image4.png" /><Relationship Id="rId4" Type="http://schemas.openxmlformats.org/officeDocument/2006/relationships/image" Target="../media/image3.png" 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 /><Relationship Id="rId1" Type="http://schemas.openxmlformats.org/officeDocument/2006/relationships/slideLayout" Target="../slideLayouts/slideLayout7.xml" 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 /><Relationship Id="rId2" Type="http://schemas.openxmlformats.org/officeDocument/2006/relationships/image" Target="../media/image6.png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10.png" /><Relationship Id="rId5" Type="http://schemas.openxmlformats.org/officeDocument/2006/relationships/image" Target="../media/image9.png" /><Relationship Id="rId4" Type="http://schemas.openxmlformats.org/officeDocument/2006/relationships/image" Target="../media/image8.png" 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 /><Relationship Id="rId3" Type="http://schemas.openxmlformats.org/officeDocument/2006/relationships/image" Target="../media/image12.png" /><Relationship Id="rId7" Type="http://schemas.openxmlformats.org/officeDocument/2006/relationships/image" Target="../media/image16.png" /><Relationship Id="rId2" Type="http://schemas.openxmlformats.org/officeDocument/2006/relationships/image" Target="../media/image11.png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15.png" /><Relationship Id="rId5" Type="http://schemas.openxmlformats.org/officeDocument/2006/relationships/image" Target="../media/image14.png" /><Relationship Id="rId4" Type="http://schemas.openxmlformats.org/officeDocument/2006/relationships/image" Target="../media/image13.png" 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 /><Relationship Id="rId2" Type="http://schemas.openxmlformats.org/officeDocument/2006/relationships/image" Target="../media/image18.png" /><Relationship Id="rId1" Type="http://schemas.openxmlformats.org/officeDocument/2006/relationships/slideLayout" Target="../slideLayouts/slideLayout7.xml" 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 /><Relationship Id="rId2" Type="http://schemas.openxmlformats.org/officeDocument/2006/relationships/image" Target="../media/image20.png" /><Relationship Id="rId1" Type="http://schemas.openxmlformats.org/officeDocument/2006/relationships/slideLayout" Target="../slideLayouts/slideLayout7.xml" 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 /><Relationship Id="rId2" Type="http://schemas.openxmlformats.org/officeDocument/2006/relationships/image" Target="../media/image22.png" /><Relationship Id="rId1" Type="http://schemas.openxmlformats.org/officeDocument/2006/relationships/slideLayout" Target="../slideLayouts/slideLayout7.xml" /><Relationship Id="rId5" Type="http://schemas.openxmlformats.org/officeDocument/2006/relationships/image" Target="../media/image25.png" /><Relationship Id="rId4" Type="http://schemas.openxmlformats.org/officeDocument/2006/relationships/image" Target="../media/image24.png" 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 /><Relationship Id="rId2" Type="http://schemas.openxmlformats.org/officeDocument/2006/relationships/image" Target="../media/image26.png" /><Relationship Id="rId1" Type="http://schemas.openxmlformats.org/officeDocument/2006/relationships/slideLayout" Target="../slideLayouts/slideLayout7.xml" 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 /><Relationship Id="rId1" Type="http://schemas.openxmlformats.org/officeDocument/2006/relationships/slideLayout" Target="../slideLayouts/slideLayout7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48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40000">
            <a:off x="11366500" y="1854200"/>
            <a:ext cx="5422900" cy="1752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039100" y="3149600"/>
            <a:ext cx="16078200" cy="16395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20760000">
            <a:off x="9994900" y="2235200"/>
            <a:ext cx="5511800" cy="11264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20820000">
            <a:off x="10236200" y="1447800"/>
            <a:ext cx="5880100" cy="103378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384300" y="4508500"/>
            <a:ext cx="8356600" cy="1866900"/>
          </a:xfrm>
          <a:prstGeom prst="rect">
            <a:avLst/>
          </a:prstGeom>
          <a:effectLst>
            <a:outerShdw blurRad="345722" dist="66675" dir="2700000">
              <a:srgbClr val="3200F9">
                <a:alpha val="51000"/>
              </a:srgbClr>
            </a:outerShdw>
          </a:effectLst>
        </p:spPr>
        <p:txBody>
          <a:bodyPr lIns="0" tIns="0" rIns="0" bIns="0" rtlCol="0" anchor="ctr"/>
          <a:lstStyle/>
          <a:p>
            <a:pPr lvl="0" algn="ctr">
              <a:lnSpc>
                <a:spcPct val="92130"/>
              </a:lnSpc>
            </a:pPr>
            <a:r>
              <a:rPr lang="ko-KR" sz="10500" b="0" i="0" u="none" strike="noStrike">
                <a:solidFill>
                  <a:srgbClr val="FFFFFF"/>
                </a:solidFill>
                <a:ea typeface="SB AggroOTF Bold"/>
              </a:rPr>
              <a:t>마켓</a:t>
            </a:r>
            <a:r>
              <a:rPr lang="en-US" sz="10500" b="0" i="0" u="none" strike="noStrike">
                <a:solidFill>
                  <a:srgbClr val="FFFFFF"/>
                </a:solidFill>
                <a:latin typeface="SB AggroOTF Bold"/>
              </a:rPr>
              <a:t> </a:t>
            </a:r>
            <a:r>
              <a:rPr lang="ko-KR" sz="10500" b="0" i="0" u="none" strike="noStrike">
                <a:solidFill>
                  <a:srgbClr val="FFFFFF"/>
                </a:solidFill>
                <a:ea typeface="SB AggroOTF Bold"/>
              </a:rPr>
              <a:t>노트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485900" y="3771900"/>
            <a:ext cx="8255000" cy="787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200" b="0" i="0" u="none" strike="noStrike" spc="900">
                <a:solidFill>
                  <a:srgbClr val="F6F7FC"/>
                </a:solidFill>
                <a:ea typeface="210 OmniGothic 030"/>
              </a:rPr>
              <a:t>오프라인과</a:t>
            </a:r>
            <a:r>
              <a:rPr lang="en-US" sz="2200" b="0" i="0" u="none" strike="noStrike" spc="900">
                <a:solidFill>
                  <a:srgbClr val="F6F7FC"/>
                </a:solidFill>
                <a:latin typeface="210 OmniGothic 030"/>
              </a:rPr>
              <a:t> </a:t>
            </a:r>
            <a:r>
              <a:rPr lang="ko-KR" sz="2200" b="0" i="0" u="none" strike="noStrike" spc="900">
                <a:solidFill>
                  <a:srgbClr val="F6F7FC"/>
                </a:solidFill>
                <a:ea typeface="210 OmniGothic 030"/>
              </a:rPr>
              <a:t>온라인</a:t>
            </a:r>
            <a:r>
              <a:rPr lang="en-US" sz="2200" b="0" i="0" u="none" strike="noStrike" spc="900">
                <a:solidFill>
                  <a:srgbClr val="F6F7FC"/>
                </a:solidFill>
                <a:latin typeface="210 OmniGothic 030"/>
              </a:rPr>
              <a:t> </a:t>
            </a:r>
            <a:r>
              <a:rPr lang="ko-KR" sz="2200" b="0" i="0" u="none" strike="noStrike" spc="900">
                <a:solidFill>
                  <a:srgbClr val="F6F7FC"/>
                </a:solidFill>
                <a:ea typeface="210 OmniGothic 030"/>
              </a:rPr>
              <a:t>장보기를</a:t>
            </a:r>
            <a:r>
              <a:rPr lang="en-US" sz="2200" b="0" i="0" u="none" strike="noStrike" spc="900">
                <a:solidFill>
                  <a:srgbClr val="F6F7FC"/>
                </a:solidFill>
                <a:latin typeface="210 OmniGothic 030"/>
              </a:rPr>
              <a:t> </a:t>
            </a:r>
            <a:r>
              <a:rPr lang="ko-KR" sz="2200" b="0" i="0" u="none" strike="noStrike" spc="900">
                <a:solidFill>
                  <a:srgbClr val="F6F7FC"/>
                </a:solidFill>
                <a:ea typeface="210 OmniGothic 030"/>
              </a:rPr>
              <a:t>하나로</a:t>
            </a:r>
            <a:r>
              <a:rPr lang="en-US" sz="2200" b="0" i="0" u="none" strike="noStrike" spc="900">
                <a:solidFill>
                  <a:srgbClr val="F6F7FC"/>
                </a:solidFill>
                <a:latin typeface="210 OmniGothic 030"/>
              </a:rPr>
              <a:t> </a:t>
            </a:r>
          </a:p>
          <a:p>
            <a:pPr lvl="0" algn="ctr">
              <a:lnSpc>
                <a:spcPct val="116199"/>
              </a:lnSpc>
            </a:pPr>
            <a:r>
              <a:rPr lang="ko-KR" sz="2200" b="0" i="0" u="none" strike="noStrike" spc="900">
                <a:solidFill>
                  <a:srgbClr val="F6F7FC"/>
                </a:solidFill>
                <a:ea typeface="210 OmniGothic 030"/>
              </a:rPr>
              <a:t>연결해주는</a:t>
            </a:r>
            <a:r>
              <a:rPr lang="en-US" sz="2200" b="0" i="0" u="none" strike="noStrike" spc="900">
                <a:solidFill>
                  <a:srgbClr val="F6F7FC"/>
                </a:solidFill>
                <a:latin typeface="210 OmniGothic 030"/>
              </a:rPr>
              <a:t> </a:t>
            </a:r>
            <a:r>
              <a:rPr lang="ko-KR" sz="2200" b="0" i="0" u="none" strike="noStrike" spc="900">
                <a:solidFill>
                  <a:srgbClr val="F6F7FC"/>
                </a:solidFill>
                <a:ea typeface="210 OmniGothic 030"/>
              </a:rPr>
              <a:t>메모</a:t>
            </a:r>
            <a:r>
              <a:rPr lang="en-US" sz="2200" b="0" i="0" u="none" strike="noStrike" spc="900">
                <a:solidFill>
                  <a:srgbClr val="F6F7FC"/>
                </a:solidFill>
                <a:latin typeface="210 OmniGothic 030"/>
              </a:rPr>
              <a:t> </a:t>
            </a:r>
            <a:r>
              <a:rPr lang="ko-KR" sz="2200" b="0" i="0" u="none" strike="noStrike" spc="900">
                <a:solidFill>
                  <a:srgbClr val="F6F7FC"/>
                </a:solidFill>
                <a:ea typeface="210 OmniGothic 030"/>
              </a:rPr>
              <a:t>기반</a:t>
            </a:r>
            <a:r>
              <a:rPr lang="en-US" sz="2200" b="0" i="0" u="none" strike="noStrike" spc="900">
                <a:solidFill>
                  <a:srgbClr val="F6F7FC"/>
                </a:solidFill>
                <a:latin typeface="210 OmniGothic 030"/>
              </a:rPr>
              <a:t> </a:t>
            </a:r>
            <a:r>
              <a:rPr lang="ko-KR" sz="2200" b="0" i="0" u="none" strike="noStrike" spc="900">
                <a:solidFill>
                  <a:srgbClr val="F6F7FC"/>
                </a:solidFill>
                <a:ea typeface="210 OmniGothic 030"/>
              </a:rPr>
              <a:t>쇼핑</a:t>
            </a:r>
            <a:r>
              <a:rPr lang="en-US" sz="2200" b="0" i="0" u="none" strike="noStrike" spc="900">
                <a:solidFill>
                  <a:srgbClr val="F6F7FC"/>
                </a:solidFill>
                <a:latin typeface="210 OmniGothic 030"/>
              </a:rPr>
              <a:t> </a:t>
            </a:r>
            <a:r>
              <a:rPr lang="ko-KR" sz="2200" b="0" i="0" u="none" strike="noStrike" spc="900">
                <a:solidFill>
                  <a:srgbClr val="F6F7FC"/>
                </a:solidFill>
                <a:ea typeface="210 OmniGothic 030"/>
              </a:rPr>
              <a:t>플랫폼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58800" y="9296400"/>
            <a:ext cx="4330700" cy="57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1600" b="0" i="0" u="none" strike="noStrike" spc="700">
                <a:solidFill>
                  <a:srgbClr val="F6F7FC"/>
                </a:solidFill>
                <a:ea typeface="210 OmniGothic 020"/>
              </a:rPr>
              <a:t>현장프로젝트</a:t>
            </a:r>
            <a:r>
              <a:rPr lang="en-US" sz="1600" b="0" i="0" u="none" strike="noStrike" spc="700">
                <a:solidFill>
                  <a:srgbClr val="F6F7FC"/>
                </a:solidFill>
                <a:latin typeface="210 OmniGothic 020"/>
              </a:rPr>
              <a:t> 11</a:t>
            </a:r>
            <a:r>
              <a:rPr lang="ko-KR" sz="1600" b="0" i="0" u="none" strike="noStrike" spc="700">
                <a:solidFill>
                  <a:srgbClr val="F6F7FC"/>
                </a:solidFill>
                <a:ea typeface="210 OmniGothic 020"/>
              </a:rPr>
              <a:t>조</a:t>
            </a:r>
          </a:p>
          <a:p>
            <a:pPr lvl="0" algn="l">
              <a:lnSpc>
                <a:spcPct val="116199"/>
              </a:lnSpc>
            </a:pPr>
            <a:r>
              <a:rPr lang="ko-KR" sz="1600" b="0" i="0" u="none" strike="noStrike" spc="700">
                <a:solidFill>
                  <a:srgbClr val="F6F7FC"/>
                </a:solidFill>
                <a:ea typeface="210 OmniGothic 020"/>
              </a:rPr>
              <a:t>성태훈</a:t>
            </a:r>
            <a:r>
              <a:rPr lang="en-US" sz="1600" b="0" i="0" u="none" strike="noStrike" spc="700">
                <a:solidFill>
                  <a:srgbClr val="F6F7FC"/>
                </a:solidFill>
                <a:latin typeface="210 OmniGothic 020"/>
              </a:rPr>
              <a:t> </a:t>
            </a:r>
            <a:r>
              <a:rPr lang="ko-KR" sz="1600" b="0" i="0" u="none" strike="noStrike" spc="700">
                <a:solidFill>
                  <a:srgbClr val="F6F7FC"/>
                </a:solidFill>
                <a:ea typeface="210 OmniGothic 020"/>
              </a:rPr>
              <a:t>원채윤</a:t>
            </a:r>
            <a:r>
              <a:rPr lang="en-US" sz="1600" b="0" i="0" u="none" strike="noStrike" spc="700">
                <a:solidFill>
                  <a:srgbClr val="F6F7FC"/>
                </a:solidFill>
                <a:latin typeface="210 OmniGothic 020"/>
              </a:rPr>
              <a:t> </a:t>
            </a:r>
            <a:r>
              <a:rPr lang="ko-KR" sz="1600" b="0" i="0" u="none" strike="noStrike" spc="700">
                <a:solidFill>
                  <a:srgbClr val="F6F7FC"/>
                </a:solidFill>
                <a:ea typeface="210 OmniGothic 020"/>
              </a:rPr>
              <a:t>원가형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7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88900" y="1003300"/>
            <a:ext cx="4038600" cy="35433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638300" y="8826500"/>
            <a:ext cx="3263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1600" b="0" i="0" u="none" strike="noStrike">
                <a:solidFill>
                  <a:srgbClr val="000000">
                    <a:alpha val="58824"/>
                  </a:srgbClr>
                </a:solidFill>
                <a:ea typeface="Pretendard Light"/>
              </a:rPr>
              <a:t>목차를</a:t>
            </a:r>
            <a:r>
              <a:rPr lang="en-US" sz="1600" b="0" i="0" u="none" strike="noStrike">
                <a:solidFill>
                  <a:srgbClr val="000000">
                    <a:alpha val="58824"/>
                  </a:srgbClr>
                </a:solidFill>
                <a:latin typeface="Pretendard Light"/>
              </a:rPr>
              <a:t> </a:t>
            </a:r>
            <a:r>
              <a:rPr lang="ko-KR" sz="1600" b="0" i="0" u="none" strike="noStrike">
                <a:solidFill>
                  <a:srgbClr val="000000">
                    <a:alpha val="58824"/>
                  </a:srgbClr>
                </a:solidFill>
                <a:ea typeface="Pretendard Light"/>
              </a:rPr>
              <a:t>설명하는</a:t>
            </a:r>
            <a:r>
              <a:rPr lang="en-US" sz="1600" b="0" i="0" u="none" strike="noStrike">
                <a:solidFill>
                  <a:srgbClr val="000000">
                    <a:alpha val="58824"/>
                  </a:srgbClr>
                </a:solidFill>
                <a:latin typeface="Pretendard Light"/>
              </a:rPr>
              <a:t> </a:t>
            </a:r>
            <a:r>
              <a:rPr lang="ko-KR" sz="1600" b="0" i="0" u="none" strike="noStrike">
                <a:solidFill>
                  <a:srgbClr val="000000">
                    <a:alpha val="58824"/>
                  </a:srgbClr>
                </a:solidFill>
                <a:ea typeface="Pretendard Light"/>
              </a:rPr>
              <a:t>내용을</a:t>
            </a:r>
            <a:r>
              <a:rPr lang="en-US" sz="1600" b="0" i="0" u="none" strike="noStrike">
                <a:solidFill>
                  <a:srgbClr val="000000">
                    <a:alpha val="58824"/>
                  </a:srgbClr>
                </a:solidFill>
                <a:latin typeface="Pretendard Light"/>
              </a:rPr>
              <a:t> </a:t>
            </a:r>
            <a:r>
              <a:rPr lang="ko-KR" sz="1600" b="0" i="0" u="none" strike="noStrike">
                <a:solidFill>
                  <a:srgbClr val="000000">
                    <a:alpha val="58824"/>
                  </a:srgbClr>
                </a:solidFill>
                <a:ea typeface="Pretendard Light"/>
              </a:rPr>
              <a:t>작성해보세요</a:t>
            </a:r>
            <a:r>
              <a:rPr lang="en-US" sz="1600" b="0" i="0" u="none" strike="noStrike">
                <a:solidFill>
                  <a:srgbClr val="000000">
                    <a:alpha val="58824"/>
                  </a:srgbClr>
                </a:solidFill>
                <a:latin typeface="Pretendard Light"/>
              </a:rPr>
              <a:t>.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638300" y="8382000"/>
            <a:ext cx="32766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2400" b="0" i="0" u="none" strike="noStrike">
                <a:solidFill>
                  <a:srgbClr val="000000"/>
                </a:solidFill>
                <a:ea typeface="Pretendard SemiBold"/>
              </a:rPr>
              <a:t>기능별</a:t>
            </a:r>
            <a:r>
              <a:rPr lang="en-US" sz="24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SemiBold"/>
              </a:rPr>
              <a:t>시나리오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117600" y="8445500"/>
            <a:ext cx="4064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700" b="0" i="0" u="none" strike="noStrike">
                <a:solidFill>
                  <a:srgbClr val="2848FC"/>
                </a:solidFill>
                <a:latin typeface="Pretendard Black"/>
              </a:rPr>
              <a:t>03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638300" y="7035800"/>
            <a:ext cx="3263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1600" b="0" i="0" u="none" strike="noStrike">
                <a:solidFill>
                  <a:srgbClr val="000000">
                    <a:alpha val="58824"/>
                  </a:srgbClr>
                </a:solidFill>
                <a:ea typeface="Pretendard Light"/>
              </a:rPr>
              <a:t>목차를</a:t>
            </a:r>
            <a:r>
              <a:rPr lang="en-US" sz="1600" b="0" i="0" u="none" strike="noStrike">
                <a:solidFill>
                  <a:srgbClr val="000000">
                    <a:alpha val="58824"/>
                  </a:srgbClr>
                </a:solidFill>
                <a:latin typeface="Pretendard Light"/>
              </a:rPr>
              <a:t> </a:t>
            </a:r>
            <a:r>
              <a:rPr lang="ko-KR" sz="1600" b="0" i="0" u="none" strike="noStrike">
                <a:solidFill>
                  <a:srgbClr val="000000">
                    <a:alpha val="58824"/>
                  </a:srgbClr>
                </a:solidFill>
                <a:ea typeface="Pretendard Light"/>
              </a:rPr>
              <a:t>설명하는</a:t>
            </a:r>
            <a:r>
              <a:rPr lang="en-US" sz="1600" b="0" i="0" u="none" strike="noStrike">
                <a:solidFill>
                  <a:srgbClr val="000000">
                    <a:alpha val="58824"/>
                  </a:srgbClr>
                </a:solidFill>
                <a:latin typeface="Pretendard Light"/>
              </a:rPr>
              <a:t> </a:t>
            </a:r>
            <a:r>
              <a:rPr lang="ko-KR" sz="1600" b="0" i="0" u="none" strike="noStrike">
                <a:solidFill>
                  <a:srgbClr val="000000">
                    <a:alpha val="58824"/>
                  </a:srgbClr>
                </a:solidFill>
                <a:ea typeface="Pretendard Light"/>
              </a:rPr>
              <a:t>내용을</a:t>
            </a:r>
            <a:r>
              <a:rPr lang="en-US" sz="1600" b="0" i="0" u="none" strike="noStrike">
                <a:solidFill>
                  <a:srgbClr val="000000">
                    <a:alpha val="58824"/>
                  </a:srgbClr>
                </a:solidFill>
                <a:latin typeface="Pretendard Light"/>
              </a:rPr>
              <a:t> </a:t>
            </a:r>
            <a:r>
              <a:rPr lang="ko-KR" sz="1600" b="0" i="0" u="none" strike="noStrike">
                <a:solidFill>
                  <a:srgbClr val="000000">
                    <a:alpha val="58824"/>
                  </a:srgbClr>
                </a:solidFill>
                <a:ea typeface="Pretendard Light"/>
              </a:rPr>
              <a:t>작성해보세요</a:t>
            </a:r>
            <a:r>
              <a:rPr lang="en-US" sz="1600" b="0" i="0" u="none" strike="noStrike">
                <a:solidFill>
                  <a:srgbClr val="000000">
                    <a:alpha val="58824"/>
                  </a:srgbClr>
                </a:solidFill>
                <a:latin typeface="Pretendard Light"/>
              </a:rPr>
              <a:t>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638300" y="6591300"/>
            <a:ext cx="32766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2400" b="0" i="0" u="none" strike="noStrike">
                <a:solidFill>
                  <a:srgbClr val="000000"/>
                </a:solidFill>
                <a:ea typeface="Pretendard SemiBold"/>
              </a:rPr>
              <a:t>시스템</a:t>
            </a:r>
            <a:r>
              <a:rPr lang="en-US" sz="24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SemiBold"/>
              </a:rPr>
              <a:t>구성도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17600" y="6654800"/>
            <a:ext cx="4064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700" b="0" i="0" u="none" strike="noStrike">
                <a:solidFill>
                  <a:srgbClr val="2848FC"/>
                </a:solidFill>
                <a:latin typeface="Pretendard Black"/>
              </a:rPr>
              <a:t>02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638300" y="5321300"/>
            <a:ext cx="3263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1600" b="0" i="0" u="none" strike="noStrike">
                <a:solidFill>
                  <a:srgbClr val="000000">
                    <a:alpha val="58824"/>
                  </a:srgbClr>
                </a:solidFill>
                <a:ea typeface="Pretendard Light"/>
              </a:rPr>
              <a:t>목차를</a:t>
            </a:r>
            <a:r>
              <a:rPr lang="en-US" sz="1600" b="0" i="0" u="none" strike="noStrike">
                <a:solidFill>
                  <a:srgbClr val="000000">
                    <a:alpha val="58824"/>
                  </a:srgbClr>
                </a:solidFill>
                <a:latin typeface="Pretendard Light"/>
              </a:rPr>
              <a:t> </a:t>
            </a:r>
            <a:r>
              <a:rPr lang="ko-KR" sz="1600" b="0" i="0" u="none" strike="noStrike">
                <a:solidFill>
                  <a:srgbClr val="000000">
                    <a:alpha val="58824"/>
                  </a:srgbClr>
                </a:solidFill>
                <a:ea typeface="Pretendard Light"/>
              </a:rPr>
              <a:t>설명하는</a:t>
            </a:r>
            <a:r>
              <a:rPr lang="en-US" sz="1600" b="0" i="0" u="none" strike="noStrike">
                <a:solidFill>
                  <a:srgbClr val="000000">
                    <a:alpha val="58824"/>
                  </a:srgbClr>
                </a:solidFill>
                <a:latin typeface="Pretendard Light"/>
              </a:rPr>
              <a:t> </a:t>
            </a:r>
            <a:r>
              <a:rPr lang="ko-KR" sz="1600" b="0" i="0" u="none" strike="noStrike">
                <a:solidFill>
                  <a:srgbClr val="000000">
                    <a:alpha val="58824"/>
                  </a:srgbClr>
                </a:solidFill>
                <a:ea typeface="Pretendard Light"/>
              </a:rPr>
              <a:t>내용을</a:t>
            </a:r>
            <a:r>
              <a:rPr lang="en-US" sz="1600" b="0" i="0" u="none" strike="noStrike">
                <a:solidFill>
                  <a:srgbClr val="000000">
                    <a:alpha val="58824"/>
                  </a:srgbClr>
                </a:solidFill>
                <a:latin typeface="Pretendard Light"/>
              </a:rPr>
              <a:t> </a:t>
            </a:r>
            <a:r>
              <a:rPr lang="ko-KR" sz="1600" b="0" i="0" u="none" strike="noStrike">
                <a:solidFill>
                  <a:srgbClr val="000000">
                    <a:alpha val="58824"/>
                  </a:srgbClr>
                </a:solidFill>
                <a:ea typeface="Pretendard Light"/>
              </a:rPr>
              <a:t>작성해보세요</a:t>
            </a:r>
            <a:r>
              <a:rPr lang="en-US" sz="1600" b="0" i="0" u="none" strike="noStrike">
                <a:solidFill>
                  <a:srgbClr val="000000">
                    <a:alpha val="58824"/>
                  </a:srgbClr>
                </a:solidFill>
                <a:latin typeface="Pretendard Light"/>
              </a:rPr>
              <a:t>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638300" y="4864100"/>
            <a:ext cx="32766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2400" b="0" i="0" u="none" strike="noStrike">
                <a:solidFill>
                  <a:srgbClr val="000000"/>
                </a:solidFill>
                <a:ea typeface="Pretendard SemiBold"/>
              </a:rPr>
              <a:t>개발목표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17600" y="4927600"/>
            <a:ext cx="4064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700" b="0" i="0" u="none" strike="noStrike">
                <a:solidFill>
                  <a:srgbClr val="2848FC"/>
                </a:solidFill>
                <a:latin typeface="Pretendard Black"/>
              </a:rPr>
              <a:t>01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92200" y="1841500"/>
            <a:ext cx="6565900" cy="2298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130"/>
              </a:lnSpc>
            </a:pPr>
            <a:r>
              <a:rPr lang="en-US" sz="12900" b="0" i="0" u="none" strike="noStrike">
                <a:solidFill>
                  <a:srgbClr val="2848FC"/>
                </a:solidFill>
                <a:latin typeface="SB AggroOTF Bold"/>
              </a:rPr>
              <a:t>INDEX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92200" y="1460500"/>
            <a:ext cx="5270500" cy="52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2900" b="0" i="0" u="none" strike="noStrike">
                <a:solidFill>
                  <a:srgbClr val="000000"/>
                </a:solidFill>
                <a:ea typeface="Gmarket Sans Medium"/>
              </a:rPr>
              <a:t>마켓</a:t>
            </a:r>
            <a:r>
              <a:rPr lang="en-US" sz="29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900" b="0" i="0" u="none" strike="noStrike">
                <a:solidFill>
                  <a:srgbClr val="000000"/>
                </a:solidFill>
                <a:ea typeface="Gmarket Sans Medium"/>
              </a:rPr>
              <a:t>노트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7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1300" y="5118100"/>
            <a:ext cx="9969500" cy="1549400"/>
          </a:xfrm>
          <a:prstGeom prst="rect">
            <a:avLst/>
          </a:prstGeom>
          <a:effectLst>
            <a:outerShdw blurRad="62436" dist="142652" dir="2700000">
              <a:srgbClr val="000000">
                <a:alpha val="3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10020300" y="5880100"/>
            <a:ext cx="10414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1300" y="3289300"/>
            <a:ext cx="9969500" cy="1549400"/>
          </a:xfrm>
          <a:prstGeom prst="rect">
            <a:avLst/>
          </a:prstGeom>
          <a:effectLst>
            <a:outerShdw blurRad="62436" dist="142652" dir="2700000">
              <a:srgbClr val="000000">
                <a:alpha val="3000"/>
              </a:srgbClr>
            </a:outerShdw>
          </a:effectLst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10020300" y="4051300"/>
            <a:ext cx="1041400" cy="12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22080000">
            <a:off x="1320800" y="3086100"/>
            <a:ext cx="4749800" cy="15367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1087100" y="5511800"/>
            <a:ext cx="6362700" cy="749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2100" b="0" i="0" u="none" strike="noStrike">
                <a:solidFill>
                  <a:srgbClr val="000000"/>
                </a:solidFill>
                <a:ea typeface="Pretendard Light"/>
              </a:rPr>
              <a:t>리스트</a:t>
            </a:r>
            <a:r>
              <a:rPr lang="en-US" sz="21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Pretendard Light"/>
              </a:rPr>
              <a:t>만들기</a:t>
            </a:r>
            <a:r>
              <a:rPr lang="en-US" sz="2100" b="0" i="0" u="none" strike="noStrike">
                <a:solidFill>
                  <a:srgbClr val="000000"/>
                </a:solidFill>
                <a:latin typeface="Pretendard Light"/>
              </a:rPr>
              <a:t>, </a:t>
            </a:r>
            <a:r>
              <a:rPr lang="ko-KR" sz="2100" b="0" i="0" u="none" strike="noStrike">
                <a:solidFill>
                  <a:srgbClr val="000000"/>
                </a:solidFill>
                <a:ea typeface="Pretendard Light"/>
              </a:rPr>
              <a:t>장바구니</a:t>
            </a:r>
            <a:r>
              <a:rPr lang="en-US" sz="21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Pretendard Light"/>
              </a:rPr>
              <a:t>담기</a:t>
            </a:r>
            <a:r>
              <a:rPr lang="en-US" sz="2100" b="0" i="0" u="none" strike="noStrike">
                <a:solidFill>
                  <a:srgbClr val="000000"/>
                </a:solidFill>
                <a:latin typeface="Pretendard Light"/>
              </a:rPr>
              <a:t>, </a:t>
            </a:r>
            <a:r>
              <a:rPr lang="ko-KR" sz="2100" b="0" i="0" u="none" strike="noStrike">
                <a:solidFill>
                  <a:srgbClr val="000000"/>
                </a:solidFill>
                <a:ea typeface="Pretendard Light"/>
              </a:rPr>
              <a:t>하트</a:t>
            </a:r>
            <a:r>
              <a:rPr lang="en-US" sz="21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Pretendard Light"/>
              </a:rPr>
              <a:t>클릭</a:t>
            </a:r>
            <a:r>
              <a:rPr lang="en-US" sz="21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Pretendard Light"/>
              </a:rPr>
              <a:t>등</a:t>
            </a:r>
            <a:r>
              <a:rPr lang="en-US" sz="21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Pretendard Light"/>
              </a:rPr>
              <a:t>다방면에서의</a:t>
            </a:r>
            <a:r>
              <a:rPr lang="en-US" sz="2100" b="0" i="0" u="none" strike="noStrike">
                <a:solidFill>
                  <a:srgbClr val="000000"/>
                </a:solidFill>
                <a:latin typeface="Pretendard Light"/>
              </a:rPr>
              <a:t> </a:t>
            </a:r>
          </a:p>
          <a:p>
            <a:pPr lvl="0" algn="l">
              <a:lnSpc>
                <a:spcPct val="116199"/>
              </a:lnSpc>
            </a:pPr>
            <a:r>
              <a:rPr lang="ko-KR" sz="2100" b="0" i="0" u="none" strike="noStrike">
                <a:solidFill>
                  <a:srgbClr val="000000"/>
                </a:solidFill>
                <a:ea typeface="Pretendard Light"/>
              </a:rPr>
              <a:t>추가</a:t>
            </a:r>
            <a:r>
              <a:rPr lang="en-US" sz="2100" b="0" i="0" u="none" strike="noStrike">
                <a:solidFill>
                  <a:srgbClr val="000000"/>
                </a:solidFill>
                <a:latin typeface="Pretendard Light"/>
              </a:rPr>
              <a:t>, </a:t>
            </a:r>
            <a:r>
              <a:rPr lang="ko-KR" sz="2100" b="0" i="0" u="none" strike="noStrike">
                <a:solidFill>
                  <a:srgbClr val="000000"/>
                </a:solidFill>
                <a:ea typeface="Pretendard Light"/>
              </a:rPr>
              <a:t>삭제</a:t>
            </a:r>
            <a:r>
              <a:rPr lang="en-US" sz="2100" b="0" i="0" u="none" strike="noStrike">
                <a:solidFill>
                  <a:srgbClr val="000000"/>
                </a:solidFill>
                <a:latin typeface="Pretendard Light"/>
              </a:rPr>
              <a:t>, </a:t>
            </a:r>
            <a:r>
              <a:rPr lang="ko-KR" sz="2100" b="0" i="0" u="none" strike="noStrike">
                <a:solidFill>
                  <a:srgbClr val="000000"/>
                </a:solidFill>
                <a:ea typeface="Pretendard Light"/>
              </a:rPr>
              <a:t>완료</a:t>
            </a:r>
            <a:r>
              <a:rPr lang="en-US" sz="21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Pretendard Light"/>
              </a:rPr>
              <a:t>기능</a:t>
            </a:r>
            <a:r>
              <a:rPr lang="en-US" sz="21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Pretendard Light"/>
              </a:rPr>
              <a:t>제공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293100" y="5727700"/>
            <a:ext cx="19939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200" b="0" i="0" u="none" strike="noStrike">
                <a:solidFill>
                  <a:srgbClr val="2848FC"/>
                </a:solidFill>
                <a:ea typeface="Pretendard SemiBold"/>
              </a:rPr>
              <a:t>추가</a:t>
            </a:r>
            <a:r>
              <a:rPr lang="en-US" sz="2200" b="0" i="0" u="none" strike="noStrike">
                <a:solidFill>
                  <a:srgbClr val="2848FC"/>
                </a:solidFill>
                <a:latin typeface="Pretendard SemiBold"/>
              </a:rPr>
              <a:t> </a:t>
            </a:r>
            <a:r>
              <a:rPr lang="ko-KR" sz="2200" b="0" i="0" u="none" strike="noStrike">
                <a:solidFill>
                  <a:srgbClr val="2848FC"/>
                </a:solidFill>
                <a:ea typeface="Pretendard SemiBold"/>
              </a:rPr>
              <a:t>및</a:t>
            </a:r>
            <a:r>
              <a:rPr lang="en-US" sz="2200" b="0" i="0" u="none" strike="noStrike">
                <a:solidFill>
                  <a:srgbClr val="2848FC"/>
                </a:solidFill>
                <a:latin typeface="Pretendard SemiBold"/>
              </a:rPr>
              <a:t> </a:t>
            </a:r>
            <a:r>
              <a:rPr lang="ko-KR" sz="2200" b="0" i="0" u="none" strike="noStrike">
                <a:solidFill>
                  <a:srgbClr val="2848FC"/>
                </a:solidFill>
                <a:ea typeface="Pretendard SemiBold"/>
              </a:rPr>
              <a:t>삭제</a:t>
            </a:r>
            <a:r>
              <a:rPr lang="en-US" sz="2200" b="0" i="0" u="none" strike="noStrike">
                <a:solidFill>
                  <a:srgbClr val="2848FC"/>
                </a:solidFill>
                <a:latin typeface="Pretendard SemiBold"/>
              </a:rPr>
              <a:t> </a:t>
            </a:r>
            <a:r>
              <a:rPr lang="ko-KR" sz="2200" b="0" i="0" u="none" strike="noStrike">
                <a:solidFill>
                  <a:srgbClr val="2848FC"/>
                </a:solidFill>
                <a:ea typeface="Pretendard SemiBold"/>
              </a:rPr>
              <a:t>기능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2848FC"/>
                </a:solidFill>
                <a:latin typeface="Pretendard SemiBold"/>
              </a:rPr>
              <a:t> 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2848FC"/>
                </a:solidFill>
                <a:latin typeface="Pretendard SemiBold"/>
              </a:rPr>
              <a:t>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087100" y="3683000"/>
            <a:ext cx="6362700" cy="749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2100" b="0" i="0" u="none" strike="noStrike">
                <a:solidFill>
                  <a:srgbClr val="000000"/>
                </a:solidFill>
                <a:ea typeface="Pretendard Light"/>
              </a:rPr>
              <a:t>온라인</a:t>
            </a:r>
            <a:r>
              <a:rPr lang="en-US" sz="21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Pretendard Light"/>
              </a:rPr>
              <a:t>쇼핑물</a:t>
            </a:r>
            <a:r>
              <a:rPr lang="en-US" sz="21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Pretendard Light"/>
              </a:rPr>
              <a:t>특성상</a:t>
            </a:r>
            <a:r>
              <a:rPr lang="en-US" sz="21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Pretendard Light"/>
              </a:rPr>
              <a:t>반복되는</a:t>
            </a:r>
            <a:r>
              <a:rPr lang="en-US" sz="21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Pretendard Light"/>
              </a:rPr>
              <a:t>레이아웃</a:t>
            </a:r>
            <a:r>
              <a:rPr lang="en-US" sz="21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Pretendard Light"/>
              </a:rPr>
              <a:t>정보를</a:t>
            </a:r>
            <a:r>
              <a:rPr lang="en-US" sz="21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Pretendard Light"/>
              </a:rPr>
              <a:t>유지보수가</a:t>
            </a:r>
            <a:r>
              <a:rPr lang="en-US" sz="2100" b="0" i="0" u="none" strike="noStrike">
                <a:solidFill>
                  <a:srgbClr val="000000"/>
                </a:solidFill>
                <a:latin typeface="Pretendard Light"/>
              </a:rPr>
              <a:t> </a:t>
            </a:r>
          </a:p>
          <a:p>
            <a:pPr lvl="0" algn="l">
              <a:lnSpc>
                <a:spcPct val="116199"/>
              </a:lnSpc>
            </a:pPr>
            <a:r>
              <a:rPr lang="ko-KR" sz="2100" b="0" i="0" u="none" strike="noStrike">
                <a:solidFill>
                  <a:srgbClr val="000000"/>
                </a:solidFill>
                <a:ea typeface="Pretendard Light"/>
              </a:rPr>
              <a:t>가능하게</a:t>
            </a:r>
            <a:r>
              <a:rPr lang="en-US" sz="21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Pretendard Light"/>
              </a:rPr>
              <a:t>단순화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293100" y="3657600"/>
            <a:ext cx="1993900" cy="787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200" b="0" i="0" u="none" strike="noStrike">
                <a:solidFill>
                  <a:srgbClr val="2848FC"/>
                </a:solidFill>
                <a:ea typeface="Pretendard SemiBold"/>
              </a:rPr>
              <a:t>반복</a:t>
            </a:r>
            <a:r>
              <a:rPr lang="en-US" sz="2200" b="0" i="0" u="none" strike="noStrike">
                <a:solidFill>
                  <a:srgbClr val="2848FC"/>
                </a:solidFill>
                <a:latin typeface="Pretendard SemiBold"/>
              </a:rPr>
              <a:t> </a:t>
            </a:r>
            <a:r>
              <a:rPr lang="ko-KR" sz="2200" b="0" i="0" u="none" strike="noStrike">
                <a:solidFill>
                  <a:srgbClr val="2848FC"/>
                </a:solidFill>
                <a:ea typeface="Pretendard SemiBold"/>
              </a:rPr>
              <a:t>되는</a:t>
            </a:r>
            <a:r>
              <a:rPr lang="en-US" sz="2200" b="0" i="0" u="none" strike="noStrike">
                <a:solidFill>
                  <a:srgbClr val="2848FC"/>
                </a:solidFill>
                <a:latin typeface="Pretendard SemiBold"/>
              </a:rPr>
              <a:t> </a:t>
            </a:r>
            <a:r>
              <a:rPr lang="ko-KR" sz="2200" b="0" i="0" u="none" strike="noStrike">
                <a:solidFill>
                  <a:srgbClr val="2848FC"/>
                </a:solidFill>
                <a:ea typeface="Pretendard SemiBold"/>
              </a:rPr>
              <a:t>정보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2848FC"/>
                </a:solidFill>
                <a:latin typeface="Pretendard SemiBold"/>
              </a:rPr>
              <a:t> </a:t>
            </a:r>
            <a:r>
              <a:rPr lang="ko-KR" sz="2200" b="0" i="0" u="none" strike="noStrike">
                <a:solidFill>
                  <a:srgbClr val="2848FC"/>
                </a:solidFill>
                <a:ea typeface="Pretendard SemiBold"/>
              </a:rPr>
              <a:t>단순화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2848FC"/>
                </a:solidFill>
                <a:latin typeface="Pretendard SemiBold"/>
              </a:rPr>
              <a:t> 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2848FC"/>
                </a:solidFill>
                <a:latin typeface="Pretendard SemiBold"/>
              </a:rPr>
              <a:t>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68400" y="1485900"/>
            <a:ext cx="51054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4619"/>
              </a:lnSpc>
            </a:pPr>
            <a:r>
              <a:rPr lang="ko-KR" sz="3500" b="1" i="0" u="none" strike="noStrike">
                <a:solidFill>
                  <a:srgbClr val="000000"/>
                </a:solidFill>
                <a:ea typeface="Gmarket Sans Medium"/>
              </a:rPr>
              <a:t>개발목표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68400" y="1130300"/>
            <a:ext cx="19431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700" b="0" i="0" u="none" strike="noStrike">
                <a:solidFill>
                  <a:srgbClr val="2848FC"/>
                </a:solidFill>
                <a:latin typeface="Pretendard SemiBold"/>
              </a:rPr>
              <a:t>01. Dev Goals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420000">
            <a:off x="1816100" y="3441700"/>
            <a:ext cx="4889500" cy="94742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-420000">
            <a:off x="1549400" y="2794000"/>
            <a:ext cx="5156200" cy="90551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1300" y="7048500"/>
            <a:ext cx="9969500" cy="1549400"/>
          </a:xfrm>
          <a:prstGeom prst="rect">
            <a:avLst/>
          </a:prstGeom>
          <a:effectLst>
            <a:outerShdw blurRad="62436" dist="142652" dir="2700000">
              <a:srgbClr val="000000">
                <a:alpha val="3000"/>
              </a:srgbClr>
            </a:outerShdw>
          </a:effectLst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10020300" y="7810500"/>
            <a:ext cx="1041400" cy="127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11087100" y="7442200"/>
            <a:ext cx="6362700" cy="749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2100" b="0" i="0" u="none" strike="noStrike">
                <a:solidFill>
                  <a:srgbClr val="000000"/>
                </a:solidFill>
                <a:ea typeface="Pretendard Light"/>
              </a:rPr>
              <a:t>플러터</a:t>
            </a:r>
            <a:r>
              <a:rPr lang="en-US" sz="21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Pretendard Light"/>
              </a:rPr>
              <a:t>제공하는</a:t>
            </a:r>
            <a:r>
              <a:rPr lang="en-US" sz="21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Pretendard Light"/>
              </a:rPr>
              <a:t>위젯</a:t>
            </a:r>
            <a:r>
              <a:rPr lang="en-US" sz="2100" b="0" i="0" u="none" strike="noStrike">
                <a:solidFill>
                  <a:srgbClr val="000000"/>
                </a:solidFill>
                <a:latin typeface="Pretendard Light"/>
              </a:rPr>
              <a:t>, </a:t>
            </a:r>
            <a:r>
              <a:rPr lang="ko-KR" sz="2100" b="0" i="0" u="none" strike="noStrike">
                <a:solidFill>
                  <a:srgbClr val="000000"/>
                </a:solidFill>
                <a:ea typeface="Pretendard Light"/>
              </a:rPr>
              <a:t>레이아웃</a:t>
            </a:r>
            <a:r>
              <a:rPr lang="en-US" sz="2100" b="0" i="0" u="none" strike="noStrike">
                <a:solidFill>
                  <a:srgbClr val="000000"/>
                </a:solidFill>
                <a:latin typeface="Pretendard Light"/>
              </a:rPr>
              <a:t>, </a:t>
            </a:r>
            <a:r>
              <a:rPr lang="ko-KR" sz="2100" b="0" i="0" u="none" strike="noStrike">
                <a:solidFill>
                  <a:srgbClr val="000000"/>
                </a:solidFill>
                <a:ea typeface="Pretendard Light"/>
              </a:rPr>
              <a:t>애니메이션</a:t>
            </a:r>
            <a:r>
              <a:rPr lang="en-US" sz="21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Pretendard Light"/>
              </a:rPr>
              <a:t>등</a:t>
            </a:r>
            <a:r>
              <a:rPr lang="en-US" sz="21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Pretendard Light"/>
              </a:rPr>
              <a:t>다양한</a:t>
            </a:r>
            <a:r>
              <a:rPr lang="en-US" sz="2100" b="0" i="0" u="none" strike="noStrike">
                <a:solidFill>
                  <a:srgbClr val="000000"/>
                </a:solidFill>
                <a:latin typeface="Pretendard Light"/>
              </a:rPr>
              <a:t> </a:t>
            </a:r>
          </a:p>
          <a:p>
            <a:pPr lvl="0" algn="l">
              <a:lnSpc>
                <a:spcPct val="116199"/>
              </a:lnSpc>
            </a:pPr>
            <a:r>
              <a:rPr lang="ko-KR" sz="2100" b="0" i="0" u="none" strike="noStrike">
                <a:solidFill>
                  <a:srgbClr val="000000"/>
                </a:solidFill>
                <a:ea typeface="Pretendard Light"/>
              </a:rPr>
              <a:t>인터렉티브</a:t>
            </a:r>
            <a:r>
              <a:rPr lang="en-US" sz="2100" b="0" i="0" u="none" strike="noStrike">
                <a:solidFill>
                  <a:srgbClr val="000000"/>
                </a:solidFill>
                <a:latin typeface="Pretendard Light"/>
              </a:rPr>
              <a:t> UI </a:t>
            </a:r>
            <a:r>
              <a:rPr lang="ko-KR" sz="2100" b="0" i="0" u="none" strike="noStrike">
                <a:solidFill>
                  <a:srgbClr val="000000"/>
                </a:solidFill>
                <a:ea typeface="Pretendard Light"/>
              </a:rPr>
              <a:t>기능</a:t>
            </a:r>
            <a:r>
              <a:rPr lang="en-US" sz="21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Pretendard Light"/>
              </a:rPr>
              <a:t>사용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8293100" y="7454900"/>
            <a:ext cx="1993900" cy="787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200" b="0" i="0" u="none" strike="noStrike">
                <a:solidFill>
                  <a:srgbClr val="2848FC"/>
                </a:solidFill>
                <a:ea typeface="Pretendard SemiBold"/>
              </a:rPr>
              <a:t>다양한</a:t>
            </a:r>
            <a:r>
              <a:rPr lang="en-US" sz="2200" b="0" i="0" u="none" strike="noStrike">
                <a:solidFill>
                  <a:srgbClr val="2848FC"/>
                </a:solidFill>
                <a:latin typeface="Pretendard SemiBold"/>
              </a:rPr>
              <a:t> UI </a:t>
            </a:r>
          </a:p>
          <a:p>
            <a:pPr lvl="0" algn="ctr">
              <a:lnSpc>
                <a:spcPct val="116199"/>
              </a:lnSpc>
            </a:pPr>
            <a:r>
              <a:rPr lang="ko-KR" sz="2200" b="0" i="0" u="none" strike="noStrike">
                <a:solidFill>
                  <a:srgbClr val="2848FC"/>
                </a:solidFill>
                <a:ea typeface="Pretendard SemiBold"/>
              </a:rPr>
              <a:t>인터렉션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2848FC"/>
                </a:solidFill>
                <a:latin typeface="Pretendard SemiBold"/>
              </a:rPr>
              <a:t> 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2848FC"/>
                </a:solidFill>
                <a:latin typeface="Pretendard SemiBold"/>
              </a:rPr>
              <a:t> 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7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1371600" y="3365500"/>
            <a:ext cx="2794000" cy="5143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5800" y="7289800"/>
            <a:ext cx="1612900" cy="368300"/>
          </a:xfrm>
          <a:prstGeom prst="rect">
            <a:avLst/>
          </a:prstGeom>
          <a:effectLst>
            <a:outerShdw blurRad="3480" dist="33678" dir="2700000">
              <a:srgbClr val="000000">
                <a:alpha val="3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5800" y="5168900"/>
            <a:ext cx="1612900" cy="368300"/>
          </a:xfrm>
          <a:prstGeom prst="rect">
            <a:avLst/>
          </a:prstGeom>
          <a:effectLst>
            <a:outerShdw blurRad="3480" dist="33678" dir="2700000">
              <a:srgbClr val="000000">
                <a:alpha val="3000"/>
              </a:srgbClr>
            </a:outerShdw>
          </a:effectLst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8026400" y="3365500"/>
            <a:ext cx="2794000" cy="5143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3300" y="6223000"/>
            <a:ext cx="1612900" cy="368300"/>
          </a:xfrm>
          <a:prstGeom prst="rect">
            <a:avLst/>
          </a:prstGeom>
          <a:effectLst>
            <a:outerShdw blurRad="3480" dist="33678" dir="2700000">
              <a:srgbClr val="000000">
                <a:alpha val="3000"/>
              </a:srgbClr>
            </a:outerShdw>
          </a:effectLst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14655800" y="3365500"/>
            <a:ext cx="2794000" cy="5143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52700" y="6223000"/>
            <a:ext cx="1612900" cy="368300"/>
          </a:xfrm>
          <a:prstGeom prst="rect">
            <a:avLst/>
          </a:prstGeom>
          <a:effectLst>
            <a:outerShdw blurRad="3480" dist="33678" dir="2700000">
              <a:srgbClr val="000000">
                <a:alpha val="3000"/>
              </a:srgbClr>
            </a:outerShdw>
          </a:effectLst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0900" y="3759200"/>
            <a:ext cx="1295400" cy="1295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24900" y="4800600"/>
            <a:ext cx="1384300" cy="13843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20900" y="5969000"/>
            <a:ext cx="1295400" cy="12954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33900" y="5562600"/>
            <a:ext cx="3225800" cy="7366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36300" y="5524500"/>
            <a:ext cx="3225800" cy="7366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405100" y="4876800"/>
            <a:ext cx="1308100" cy="13081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15227300" y="6667500"/>
            <a:ext cx="16510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4619"/>
              </a:lnSpc>
            </a:pPr>
            <a:r>
              <a:rPr lang="ko-KR" sz="1200" b="0" i="0" u="none" strike="noStrike">
                <a:solidFill>
                  <a:srgbClr val="000000"/>
                </a:solidFill>
                <a:ea typeface="Gmarket Sans Medium"/>
              </a:rPr>
              <a:t>유저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5405100" y="6286500"/>
            <a:ext cx="13081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1500" b="0" i="0" u="none" strike="noStrike">
                <a:solidFill>
                  <a:srgbClr val="FFFFFF"/>
                </a:solidFill>
                <a:ea typeface="Pretendard SemiBold"/>
              </a:rPr>
              <a:t>사용자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890000" y="6642100"/>
            <a:ext cx="10795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4619"/>
              </a:lnSpc>
            </a:pPr>
            <a:r>
              <a:rPr lang="ko-KR" sz="1200" b="0" i="0" u="none" strike="noStrike">
                <a:solidFill>
                  <a:srgbClr val="000000"/>
                </a:solidFill>
                <a:ea typeface="Gmarket Sans Medium"/>
              </a:rPr>
              <a:t>라이브러리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8775700" y="6286500"/>
            <a:ext cx="13081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500" b="0" i="0" u="none" strike="noStrike">
                <a:solidFill>
                  <a:srgbClr val="FFFFFF"/>
                </a:solidFill>
                <a:latin typeface="Pretendard SemiBold"/>
              </a:rPr>
              <a:t>flutter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943100" y="7734300"/>
            <a:ext cx="16510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4619"/>
              </a:lnSpc>
            </a:pPr>
            <a:r>
              <a:rPr lang="en-US" sz="1200" b="0" i="0" u="none" strike="noStrike">
                <a:solidFill>
                  <a:srgbClr val="000000"/>
                </a:solidFill>
                <a:latin typeface="Gmarket Sans Medium"/>
              </a:rPr>
              <a:t>DBMS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108200" y="7340600"/>
            <a:ext cx="13081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500" b="0" i="0" u="none" strike="noStrike">
                <a:solidFill>
                  <a:srgbClr val="FFFFFF"/>
                </a:solidFill>
                <a:latin typeface="Pretendard SemiBold"/>
              </a:rPr>
              <a:t>MySQL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943100" y="5600700"/>
            <a:ext cx="16510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4619"/>
              </a:lnSpc>
            </a:pPr>
            <a:r>
              <a:rPr lang="ko-KR" sz="1200" b="0" i="0" u="none" strike="noStrike">
                <a:solidFill>
                  <a:srgbClr val="000000"/>
                </a:solidFill>
                <a:ea typeface="Gmarket Sans Medium"/>
              </a:rPr>
              <a:t>프레임워크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108200" y="5219700"/>
            <a:ext cx="13081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500" b="0" i="0" u="none" strike="noStrike">
                <a:solidFill>
                  <a:srgbClr val="FFFFFF"/>
                </a:solidFill>
                <a:latin typeface="Pretendard SemiBold"/>
              </a:rPr>
              <a:t>node.js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168400" y="1485900"/>
            <a:ext cx="51054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4619"/>
              </a:lnSpc>
            </a:pPr>
            <a:r>
              <a:rPr lang="ko-KR" sz="3500" b="1" i="0" u="none" strike="noStrike">
                <a:solidFill>
                  <a:srgbClr val="000000"/>
                </a:solidFill>
                <a:ea typeface="Gmarket Sans Medium"/>
              </a:rPr>
              <a:t>시스템</a:t>
            </a:r>
            <a:r>
              <a:rPr lang="en-US" sz="3500" b="1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500" b="1" i="0" u="none" strike="noStrike">
                <a:solidFill>
                  <a:srgbClr val="000000"/>
                </a:solidFill>
                <a:ea typeface="Gmarket Sans Medium"/>
              </a:rPr>
              <a:t>구성도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168400" y="1130300"/>
            <a:ext cx="43053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700" b="0" i="0" u="none" strike="noStrike">
                <a:solidFill>
                  <a:srgbClr val="2848FC"/>
                </a:solidFill>
                <a:latin typeface="Pretendard SemiBold"/>
              </a:rPr>
              <a:t>02. System Diagram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7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0" y="1130300"/>
            <a:ext cx="3898900" cy="8623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2900" y="1130300"/>
            <a:ext cx="5664200" cy="86741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168400" y="1485900"/>
            <a:ext cx="51054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4619"/>
              </a:lnSpc>
            </a:pPr>
            <a:r>
              <a:rPr lang="ko-KR" sz="3500" b="1" i="0" u="none" strike="noStrike">
                <a:solidFill>
                  <a:srgbClr val="000000"/>
                </a:solidFill>
                <a:ea typeface="Gmarket Sans Medium"/>
              </a:rPr>
              <a:t>시스템</a:t>
            </a:r>
            <a:r>
              <a:rPr lang="en-US" sz="3500" b="1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500" b="1" i="0" u="none" strike="noStrike">
                <a:solidFill>
                  <a:srgbClr val="000000"/>
                </a:solidFill>
                <a:ea typeface="Gmarket Sans Medium"/>
              </a:rPr>
              <a:t>구성도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168400" y="1130300"/>
            <a:ext cx="43053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700" b="0" i="0" u="none" strike="noStrike">
                <a:solidFill>
                  <a:srgbClr val="2848FC"/>
                </a:solidFill>
                <a:latin typeface="Pretendard SemiBold"/>
              </a:rPr>
              <a:t>02. System Diagram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7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9700" y="2489200"/>
            <a:ext cx="3987800" cy="74549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25200" y="2489200"/>
            <a:ext cx="4064000" cy="74549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168400" y="1485900"/>
            <a:ext cx="51054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4619"/>
              </a:lnSpc>
            </a:pPr>
            <a:r>
              <a:rPr lang="ko-KR" sz="3500" b="1" i="0" u="none" strike="noStrike">
                <a:solidFill>
                  <a:srgbClr val="000000"/>
                </a:solidFill>
                <a:ea typeface="Gmarket Sans Medium"/>
              </a:rPr>
              <a:t>기능별</a:t>
            </a:r>
            <a:r>
              <a:rPr lang="en-US" sz="3500" b="1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500" b="1" i="0" u="none" strike="noStrike">
                <a:solidFill>
                  <a:srgbClr val="000000"/>
                </a:solidFill>
                <a:ea typeface="Gmarket Sans Medium"/>
              </a:rPr>
              <a:t>시나리오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168400" y="1130300"/>
            <a:ext cx="43053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700" b="0" i="0" u="none" strike="noStrike">
                <a:solidFill>
                  <a:srgbClr val="2848FC"/>
                </a:solidFill>
                <a:latin typeface="Pretendard SemiBold"/>
              </a:rPr>
              <a:t>03. Scenario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-723900" y="2476500"/>
            <a:ext cx="50927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4619"/>
              </a:lnSpc>
            </a:pPr>
            <a:r>
              <a:rPr lang="ko-KR" sz="3000" b="0" i="0" u="none" strike="noStrike">
                <a:solidFill>
                  <a:srgbClr val="000000"/>
                </a:solidFill>
                <a:ea typeface="Gmarket Sans Medium"/>
              </a:rPr>
              <a:t>로그인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378700" y="2476500"/>
            <a:ext cx="50927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4619"/>
              </a:lnSpc>
            </a:pPr>
            <a:r>
              <a:rPr lang="ko-KR" sz="3000" b="0" i="0" u="none" strike="noStrike">
                <a:solidFill>
                  <a:srgbClr val="000000"/>
                </a:solidFill>
                <a:ea typeface="Gmarket Sans Medium"/>
              </a:rPr>
              <a:t>회원가입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7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0600" y="5956300"/>
            <a:ext cx="4076700" cy="4203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0600" y="254000"/>
            <a:ext cx="4076700" cy="5537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1140000">
            <a:off x="7747000" y="9042400"/>
            <a:ext cx="1079500" cy="1092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57100" y="2489200"/>
            <a:ext cx="5080000" cy="74549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168400" y="1485900"/>
            <a:ext cx="51054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4619"/>
              </a:lnSpc>
            </a:pPr>
            <a:r>
              <a:rPr lang="ko-KR" sz="3500" b="1" i="0" u="none" strike="noStrike">
                <a:solidFill>
                  <a:srgbClr val="000000"/>
                </a:solidFill>
                <a:ea typeface="Gmarket Sans Medium"/>
              </a:rPr>
              <a:t>기능별</a:t>
            </a:r>
            <a:r>
              <a:rPr lang="en-US" sz="3500" b="1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500" b="1" i="0" u="none" strike="noStrike">
                <a:solidFill>
                  <a:srgbClr val="000000"/>
                </a:solidFill>
                <a:ea typeface="Gmarket Sans Medium"/>
              </a:rPr>
              <a:t>시나리오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68400" y="1130300"/>
            <a:ext cx="43053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700" b="0" i="0" u="none" strike="noStrike">
                <a:solidFill>
                  <a:srgbClr val="2848FC"/>
                </a:solidFill>
                <a:latin typeface="Pretendard SemiBold"/>
              </a:rPr>
              <a:t>03. Scenario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49300" y="4864100"/>
            <a:ext cx="50927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4619"/>
              </a:lnSpc>
            </a:pPr>
            <a:r>
              <a:rPr lang="ko-KR" sz="3000" b="0" i="0" u="none" strike="noStrike">
                <a:solidFill>
                  <a:srgbClr val="000000"/>
                </a:solidFill>
                <a:ea typeface="Gmarket Sans Medium"/>
              </a:rPr>
              <a:t>메인화면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585200" y="4864100"/>
            <a:ext cx="50927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4619"/>
              </a:lnSpc>
            </a:pPr>
            <a:r>
              <a:rPr lang="ko-KR" sz="3000" b="0" i="0" u="none" strike="noStrike">
                <a:solidFill>
                  <a:srgbClr val="000000"/>
                </a:solidFill>
                <a:ea typeface="Gmarket Sans Medium"/>
              </a:rPr>
              <a:t>더보기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7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2300" y="2489200"/>
            <a:ext cx="5067300" cy="74549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17400" y="2476500"/>
            <a:ext cx="5461000" cy="75311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168400" y="1485900"/>
            <a:ext cx="51054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4619"/>
              </a:lnSpc>
            </a:pPr>
            <a:r>
              <a:rPr lang="ko-KR" sz="3500" b="1" i="0" u="none" strike="noStrike">
                <a:solidFill>
                  <a:srgbClr val="000000"/>
                </a:solidFill>
                <a:ea typeface="Gmarket Sans Medium"/>
              </a:rPr>
              <a:t>기능별</a:t>
            </a:r>
            <a:r>
              <a:rPr lang="en-US" sz="3500" b="1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500" b="1" i="0" u="none" strike="noStrike">
                <a:solidFill>
                  <a:srgbClr val="000000"/>
                </a:solidFill>
                <a:ea typeface="Gmarket Sans Medium"/>
              </a:rPr>
              <a:t>시나리오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168400" y="1130300"/>
            <a:ext cx="43053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700" b="0" i="0" u="none" strike="noStrike">
                <a:solidFill>
                  <a:srgbClr val="2848FC"/>
                </a:solidFill>
                <a:latin typeface="Pretendard SemiBold"/>
              </a:rPr>
              <a:t>03. Scenario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49300" y="4864100"/>
            <a:ext cx="50927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4619"/>
              </a:lnSpc>
            </a:pPr>
            <a:r>
              <a:rPr lang="ko-KR" sz="3000" b="0" i="0" u="none" strike="noStrike">
                <a:solidFill>
                  <a:srgbClr val="000000"/>
                </a:solidFill>
                <a:ea typeface="Gmarket Sans Medium"/>
              </a:rPr>
              <a:t>상세페이지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585200" y="4864100"/>
            <a:ext cx="50927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4619"/>
              </a:lnSpc>
            </a:pPr>
            <a:r>
              <a:rPr lang="ko-KR" sz="3000" b="0" i="0" u="none" strike="noStrike">
                <a:solidFill>
                  <a:srgbClr val="000000"/>
                </a:solidFill>
                <a:ea typeface="Gmarket Sans Medium"/>
              </a:rPr>
              <a:t>장바구니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7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1700" y="2057400"/>
            <a:ext cx="5753100" cy="79629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168400" y="1485900"/>
            <a:ext cx="51054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4619"/>
              </a:lnSpc>
            </a:pPr>
            <a:r>
              <a:rPr lang="ko-KR" sz="3500" b="1" i="0" u="none" strike="noStrike">
                <a:solidFill>
                  <a:srgbClr val="000000"/>
                </a:solidFill>
                <a:ea typeface="Gmarket Sans Medium"/>
              </a:rPr>
              <a:t>기능별</a:t>
            </a:r>
            <a:r>
              <a:rPr lang="en-US" sz="3500" b="1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500" b="1" i="0" u="none" strike="noStrike">
                <a:solidFill>
                  <a:srgbClr val="000000"/>
                </a:solidFill>
                <a:ea typeface="Gmarket Sans Medium"/>
              </a:rPr>
              <a:t>시나리오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168400" y="1130300"/>
            <a:ext cx="43053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700" b="0" i="0" u="none" strike="noStrike">
                <a:solidFill>
                  <a:srgbClr val="2848FC"/>
                </a:solidFill>
                <a:latin typeface="Pretendard SemiBold"/>
              </a:rPr>
              <a:t>03. Scenario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771900" y="4902200"/>
            <a:ext cx="50927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4619"/>
              </a:lnSpc>
            </a:pPr>
            <a:r>
              <a:rPr lang="ko-KR" sz="3000" b="0" i="0" u="none" strike="noStrike">
                <a:solidFill>
                  <a:srgbClr val="000000"/>
                </a:solidFill>
                <a:ea typeface="Gmarket Sans Medium"/>
              </a:rPr>
              <a:t>더보기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사용자 지정</PresentationFormat>
  <Paragraphs>0</Paragraphs>
  <Slides>9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0" baseType="lpstr"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성 태훈</cp:lastModifiedBy>
  <cp:revision>2</cp:revision>
  <dcterms:created xsi:type="dcterms:W3CDTF">2006-08-16T00:00:00Z</dcterms:created>
  <dcterms:modified xsi:type="dcterms:W3CDTF">2025-09-20T09:51:19Z</dcterms:modified>
</cp:coreProperties>
</file>